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443-D7FD-A513-12AD-DCCD910E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3C81-3663-243F-E74A-AC870BA8F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E849-FD4C-233D-DE9F-AF44552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B8E6-D0AE-937D-8840-80A196D7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75E0-97A6-0F78-D486-0C1E0F6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63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530-9A72-7A8B-7561-919C5949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AD1FE-2743-9DD7-BDFA-EAFF5431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4689-89B4-5343-B696-0CBB6DF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92A2-2DE3-1718-6C0F-F5986DC4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A61E-F4D4-FE30-E7C6-880062D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23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3B349-2E72-E019-5ADE-A53CC70C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4EC-C952-9E70-E72E-B50ED2215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AEC-D0E1-89ED-A782-E9230C2A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F6E8-68A1-E0F2-F4EA-83FE3F4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574-7358-D83A-6914-D9E2E5C3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40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BDE0-7C9C-0DB4-CBD1-9DE8F566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6C7E-6B02-AD2C-F10E-01E4C19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BF06-653E-AB59-9005-30BDA2D1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1E7-13FC-0108-5942-C5D06FC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1C27-2388-0987-0EB0-50BDB8E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B50A-ADBB-82DC-3180-1B9FD03C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2B07-0361-5731-88E2-15FFE8F3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DDFE-36A2-4DA7-1BEF-EFCE4672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0375-1260-4DBD-63BD-D630747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5523-27A1-7CAC-4371-E0765A7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897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D4F-40F9-5269-C133-E7ED5F7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6B0B-EB65-D52C-83E5-A2D1D7C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4DB49-67CE-721D-589F-6189A137C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7479-9426-1E96-3EBB-3CAFD98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6BC4B-A5B5-50E4-6953-07B093C7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83B5-3D9C-A688-3975-FC6F1EB9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21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E86-312F-C495-3012-2CC6C19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B4BB-1460-ACE5-173A-02E11C69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C9E8E-9F70-3ADA-2362-2190E373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EF3E-A424-1008-B6AC-D59595D5F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253-98A3-3B0E-695D-FAEF77F7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776DA-3520-AD05-BF8F-D7FF938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017CE-73EB-2D89-D470-9B2B08FE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B49EC-0050-CAF0-FD8F-70313AA0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0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C2C5-69A1-39D2-FC50-FCB8FCA8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9E1B0-0B7F-3BC2-3F8B-5D18704A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640D-76E2-4732-59F0-21A2B49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4635-6AA5-A562-2847-A93CE78C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534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F86D-7F7A-1DC3-F7EA-ADA2A97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B8BD5-39D3-9798-9B8A-E73ACBF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368F-6EBB-20E3-C7FC-C9B9965F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9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AAC7-9B18-9D12-12B6-99E1B8AE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FEE3-7A1D-B625-B201-71F3A74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EC57-6D8D-1C7A-CE66-FEA0B41A6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917A-585A-91B4-CDF3-4C853A40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9B02-B698-6DA2-E5BA-00D5286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D7D-D720-7E89-7B25-13BEEE77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0AB9-273A-FF49-2B26-79BF5943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99570-92AD-7948-5FDE-427577C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25DB-3D82-4D87-D479-7D78ADD0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5D385-A1EE-FC98-C7DA-B71FDFA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25C4-01F0-0FCF-62C2-685B80FA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636E-17B7-8CFE-4E05-554690D1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7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6E215-84DA-7D84-F942-330735B2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74BE-684E-DF88-2D0C-326703D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27FB-81DA-53BD-856A-FFCA90DD7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A6C-B5E8-4DE4-9131-606854C2C0FF}" type="datetimeFigureOut">
              <a:rPr lang="sv-SE" smtClean="0"/>
              <a:t>2024-02-26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156D-7814-0886-E7E4-DF9B87B9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B73A-6E05-1304-5240-3637EC40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290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mp"/><Relationship Id="rId3" Type="http://schemas.openxmlformats.org/officeDocument/2006/relationships/image" Target="../media/image5.tmp"/><Relationship Id="rId7" Type="http://schemas.openxmlformats.org/officeDocument/2006/relationships/image" Target="../media/image9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5" Type="http://schemas.openxmlformats.org/officeDocument/2006/relationships/image" Target="../media/image7.tmp"/><Relationship Id="rId10" Type="http://schemas.openxmlformats.org/officeDocument/2006/relationships/image" Target="../media/image12.gif"/><Relationship Id="rId4" Type="http://schemas.openxmlformats.org/officeDocument/2006/relationships/image" Target="../media/image6.tmp"/><Relationship Id="rId9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tmp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EE32D6-EC22-26C7-0857-FBADC4F527B9}"/>
              </a:ext>
            </a:extLst>
          </p:cNvPr>
          <p:cNvGrpSpPr/>
          <p:nvPr/>
        </p:nvGrpSpPr>
        <p:grpSpPr>
          <a:xfrm>
            <a:off x="758882" y="596827"/>
            <a:ext cx="10583064" cy="5664338"/>
            <a:chOff x="758882" y="596827"/>
            <a:chExt cx="10583064" cy="566433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FD93357-DD39-33F1-703F-D981AB381C90}"/>
                </a:ext>
              </a:extLst>
            </p:cNvPr>
            <p:cNvGrpSpPr/>
            <p:nvPr/>
          </p:nvGrpSpPr>
          <p:grpSpPr>
            <a:xfrm>
              <a:off x="758882" y="596827"/>
              <a:ext cx="10583064" cy="5664338"/>
              <a:chOff x="758882" y="596827"/>
              <a:chExt cx="10583064" cy="56643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28680A-89A2-897F-4CE6-BC5A6CD35A6D}"/>
                  </a:ext>
                </a:extLst>
              </p:cNvPr>
              <p:cNvGrpSpPr/>
              <p:nvPr/>
            </p:nvGrpSpPr>
            <p:grpSpPr>
              <a:xfrm>
                <a:off x="767270" y="596827"/>
                <a:ext cx="7138334" cy="3585779"/>
                <a:chOff x="1381848" y="1483567"/>
                <a:chExt cx="7138334" cy="414921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CF44A35-788F-6D09-DA76-0F86C51B2022}"/>
                    </a:ext>
                  </a:extLst>
                </p:cNvPr>
                <p:cNvGrpSpPr/>
                <p:nvPr/>
              </p:nvGrpSpPr>
              <p:grpSpPr>
                <a:xfrm>
                  <a:off x="2961315" y="1483567"/>
                  <a:ext cx="5558867" cy="3890865"/>
                  <a:chOff x="3341532" y="1483567"/>
                  <a:chExt cx="5558867" cy="3890865"/>
                </a:xfrm>
                <a:noFill/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8E5AAE-A370-4C67-16E1-A908235B169A}"/>
                      </a:ext>
                    </a:extLst>
                  </p:cNvPr>
                  <p:cNvSpPr/>
                  <p:nvPr/>
                </p:nvSpPr>
                <p:spPr>
                  <a:xfrm>
                    <a:off x="3341532" y="1483567"/>
                    <a:ext cx="5558867" cy="3890865"/>
                  </a:xfrm>
                  <a:prstGeom prst="rect">
                    <a:avLst/>
                  </a:prstGeom>
                  <a:grp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4C0636-C11A-C4F3-4955-8A1EDAD0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2311" y="1545553"/>
                    <a:ext cx="2357307" cy="427366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Extended Kalman Filter</a:t>
                    </a:r>
                    <a:endParaRPr lang="sv-SE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" name="Picture 9" descr="A diagram of a car with a car in the distance&#10;&#10;Description automatically generated">
                  <a:extLst>
                    <a:ext uri="{FF2B5EF4-FFF2-40B4-BE49-F238E27FC236}">
                      <a16:creationId xmlns:a16="http://schemas.microsoft.com/office/drawing/2014/main" id="{B110436D-C47C-3FE5-1744-0C7F6C5B2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37" y="4231057"/>
                  <a:ext cx="2673352" cy="140172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3B4F43BB-C4BF-063D-FF0D-9A50E89AEAB0}"/>
                    </a:ext>
                  </a:extLst>
                </p:cNvPr>
                <p:cNvSpPr/>
                <p:nvPr/>
              </p:nvSpPr>
              <p:spPr>
                <a:xfrm>
                  <a:off x="6482122" y="2319087"/>
                  <a:ext cx="1887523" cy="1911968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D1A03491-B2C5-4843-0C81-13B4F7067462}"/>
                    </a:ext>
                  </a:extLst>
                </p:cNvPr>
                <p:cNvSpPr/>
                <p:nvPr/>
              </p:nvSpPr>
              <p:spPr>
                <a:xfrm>
                  <a:off x="6609041" y="248690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Position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owchart: Process 15">
                  <a:extLst>
                    <a:ext uri="{FF2B5EF4-FFF2-40B4-BE49-F238E27FC236}">
                      <a16:creationId xmlns:a16="http://schemas.microsoft.com/office/drawing/2014/main" id="{AE2BCE01-E68E-7F75-A6FA-61F2B69419FA}"/>
                    </a:ext>
                  </a:extLst>
                </p:cNvPr>
                <p:cNvSpPr/>
                <p:nvPr/>
              </p:nvSpPr>
              <p:spPr>
                <a:xfrm>
                  <a:off x="6609041" y="2990360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Velocity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AE039A99-7A6A-7D90-2835-01E8BED1984F}"/>
                    </a:ext>
                  </a:extLst>
                </p:cNvPr>
                <p:cNvSpPr/>
                <p:nvPr/>
              </p:nvSpPr>
              <p:spPr>
                <a:xfrm>
                  <a:off x="6609041" y="349701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Heading Angle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3177173C-F464-CE36-D999-E6CC4D93E52A}"/>
                    </a:ext>
                  </a:extLst>
                </p:cNvPr>
                <p:cNvSpPr/>
                <p:nvPr/>
              </p:nvSpPr>
              <p:spPr>
                <a:xfrm>
                  <a:off x="1381848" y="3110325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IMU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64129F82-F40F-024F-C054-F0BD4A48B7CA}"/>
                    </a:ext>
                  </a:extLst>
                </p:cNvPr>
                <p:cNvSpPr/>
                <p:nvPr/>
              </p:nvSpPr>
              <p:spPr>
                <a:xfrm>
                  <a:off x="1384814" y="3810790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GPS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C0D20010-FD33-3846-1E4D-3AEA786223FA}"/>
                    </a:ext>
                  </a:extLst>
                </p:cNvPr>
                <p:cNvSpPr/>
                <p:nvPr/>
              </p:nvSpPr>
              <p:spPr>
                <a:xfrm>
                  <a:off x="3673582" y="2490890"/>
                  <a:ext cx="2162588" cy="360726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Process Propagation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FF855D18-8772-7CF8-F019-10ED1520DB1D}"/>
                    </a:ext>
                  </a:extLst>
                </p:cNvPr>
                <p:cNvSpPr/>
                <p:nvPr/>
              </p:nvSpPr>
              <p:spPr>
                <a:xfrm>
                  <a:off x="1387580" y="2493318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Steering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lowchart: Process 24">
                  <a:extLst>
                    <a:ext uri="{FF2B5EF4-FFF2-40B4-BE49-F238E27FC236}">
                      <a16:creationId xmlns:a16="http://schemas.microsoft.com/office/drawing/2014/main" id="{1FE14DA1-6F1B-B6DD-6F3F-90145E9D0595}"/>
                    </a:ext>
                  </a:extLst>
                </p:cNvPr>
                <p:cNvSpPr/>
                <p:nvPr/>
              </p:nvSpPr>
              <p:spPr>
                <a:xfrm>
                  <a:off x="3673582" y="3290689"/>
                  <a:ext cx="2162588" cy="665149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Measurement Update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502E616-F17F-C6D1-493E-EE23F6462D9B}"/>
                    </a:ext>
                  </a:extLst>
                </p:cNvPr>
                <p:cNvCxnSpPr>
                  <a:cxnSpLocks/>
                  <a:endCxn id="23" idx="3"/>
                </p:cNvCxnSpPr>
                <p:nvPr/>
              </p:nvCxnSpPr>
              <p:spPr>
                <a:xfrm flipH="1">
                  <a:off x="5836170" y="2662722"/>
                  <a:ext cx="645952" cy="8532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5530A7-4187-6377-BF3E-09855F65290F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>
                  <a:off x="5836170" y="3623263"/>
                  <a:ext cx="645952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2D7DC5F-3A9D-F743-C75D-E9A2FCA426BD}"/>
                    </a:ext>
                  </a:extLst>
                </p:cNvPr>
                <p:cNvCxnSpPr>
                  <a:cxnSpLocks/>
                  <a:stCxn id="24" idx="3"/>
                  <a:endCxn id="23" idx="1"/>
                </p:cNvCxnSpPr>
                <p:nvPr/>
              </p:nvCxnSpPr>
              <p:spPr>
                <a:xfrm flipV="1">
                  <a:off x="2679484" y="2671253"/>
                  <a:ext cx="994098" cy="2428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D4B5318B-E6CF-B588-5B9D-4A848C7F538B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 flipV="1">
                  <a:off x="2673752" y="2671253"/>
                  <a:ext cx="999830" cy="446235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2040405-1982-051A-910C-848F9A0EC135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161683" y="3623263"/>
                  <a:ext cx="511899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6AF489E0-F485-79D4-6200-661679F8D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484" y="3471052"/>
                  <a:ext cx="482199" cy="152211"/>
                </a:xfrm>
                <a:prstGeom prst="bentConnector3">
                  <a:avLst>
                    <a:gd name="adj1" fmla="val 102192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649CE3E3-0EDF-6097-3C6B-58C369971C7C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2676718" y="3623263"/>
                  <a:ext cx="511899" cy="367890"/>
                </a:xfrm>
                <a:prstGeom prst="bentConnector3">
                  <a:avLst>
                    <a:gd name="adj1" fmla="val 9776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78CD663-487C-7A10-E033-0BA504A171CB}"/>
                  </a:ext>
                </a:extLst>
              </p:cNvPr>
              <p:cNvCxnSpPr>
                <a:cxnSpLocks/>
                <a:stCxn id="13" idx="3"/>
                <a:endCxn id="133" idx="1"/>
              </p:cNvCxnSpPr>
              <p:nvPr/>
            </p:nvCxnSpPr>
            <p:spPr>
              <a:xfrm flipV="1">
                <a:off x="7755067" y="2133494"/>
                <a:ext cx="913527" cy="11563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7757141C-D59A-9DA6-B1B9-75A1187A77DA}"/>
                  </a:ext>
                </a:extLst>
              </p:cNvPr>
              <p:cNvSpPr/>
              <p:nvPr/>
            </p:nvSpPr>
            <p:spPr>
              <a:xfrm>
                <a:off x="8668593" y="4175694"/>
                <a:ext cx="2673353" cy="2025538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958B3-F1FF-45F3-B660-4A9F534E04F9}"/>
                  </a:ext>
                </a:extLst>
              </p:cNvPr>
              <p:cNvSpPr txBox="1"/>
              <p:nvPr/>
            </p:nvSpPr>
            <p:spPr>
              <a:xfrm>
                <a:off x="6467080" y="1001644"/>
                <a:ext cx="8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States</a:t>
                </a:r>
                <a:endParaRPr lang="sv-SE" dirty="0"/>
              </a:p>
            </p:txBody>
          </p: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F9E9100-8286-BD5D-2BE4-454D0C7D778A}"/>
                  </a:ext>
                </a:extLst>
              </p:cNvPr>
              <p:cNvSpPr/>
              <p:nvPr/>
            </p:nvSpPr>
            <p:spPr>
              <a:xfrm>
                <a:off x="8911871" y="4444384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Longitudinal Control</a:t>
                </a:r>
                <a:endParaRPr lang="sv-SE" dirty="0"/>
              </a:p>
            </p:txBody>
          </p:sp>
          <p:sp>
            <p:nvSpPr>
              <p:cNvPr id="72" name="Flowchart: Process 71">
                <a:extLst>
                  <a:ext uri="{FF2B5EF4-FFF2-40B4-BE49-F238E27FC236}">
                    <a16:creationId xmlns:a16="http://schemas.microsoft.com/office/drawing/2014/main" id="{B7203106-75C1-2AAD-C72B-C68E22A87217}"/>
                  </a:ext>
                </a:extLst>
              </p:cNvPr>
              <p:cNvSpPr/>
              <p:nvPr/>
            </p:nvSpPr>
            <p:spPr>
              <a:xfrm>
                <a:off x="8911871" y="5157690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Lateral Control</a:t>
                </a:r>
                <a:endParaRPr lang="sv-SE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A8756AE-CF38-108D-AFEB-A3DB02C8B947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0002442" y="3482634"/>
                <a:ext cx="2828" cy="69306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7A74EE-60B3-0EF6-032D-2626E658E532}"/>
                  </a:ext>
                </a:extLst>
              </p:cNvPr>
              <p:cNvCxnSpPr/>
              <p:nvPr/>
            </p:nvCxnSpPr>
            <p:spPr>
              <a:xfrm>
                <a:off x="8011486" y="4175694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3BB77E1-D67B-2AA6-8B26-69399A3B256E}"/>
                  </a:ext>
                </a:extLst>
              </p:cNvPr>
              <p:cNvGrpSpPr/>
              <p:nvPr/>
            </p:nvGrpSpPr>
            <p:grpSpPr>
              <a:xfrm>
                <a:off x="9002128" y="1191191"/>
                <a:ext cx="2000971" cy="2291443"/>
                <a:chOff x="9144741" y="654295"/>
                <a:chExt cx="2000971" cy="2291443"/>
              </a:xfrm>
            </p:grpSpPr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87D50EF5-988E-3B67-7299-82B1E6964949}"/>
                    </a:ext>
                  </a:extLst>
                </p:cNvPr>
                <p:cNvSpPr/>
                <p:nvPr/>
              </p:nvSpPr>
              <p:spPr>
                <a:xfrm>
                  <a:off x="9145084" y="1879141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MPC  Controller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3F88BA49-BB70-54BE-9AB6-96450877E9BF}"/>
                    </a:ext>
                  </a:extLst>
                </p:cNvPr>
                <p:cNvSpPr/>
                <p:nvPr/>
              </p:nvSpPr>
              <p:spPr>
                <a:xfrm>
                  <a:off x="9144741" y="258501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Target  State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F5A0BF60-C3B2-8354-AD65-633E0DA20FE1}"/>
                    </a:ext>
                  </a:extLst>
                </p:cNvPr>
                <p:cNvCxnSpPr>
                  <a:cxnSpLocks/>
                  <a:stCxn id="22" idx="2"/>
                  <a:endCxn id="68" idx="0"/>
                </p:cNvCxnSpPr>
                <p:nvPr/>
              </p:nvCxnSpPr>
              <p:spPr>
                <a:xfrm flipH="1">
                  <a:off x="10145055" y="2239867"/>
                  <a:ext cx="343" cy="34514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lowchart: Process 92">
                  <a:extLst>
                    <a:ext uri="{FF2B5EF4-FFF2-40B4-BE49-F238E27FC236}">
                      <a16:creationId xmlns:a16="http://schemas.microsoft.com/office/drawing/2014/main" id="{F06E8D3C-5802-A0CD-C971-BC9D7B0B0F8E}"/>
                    </a:ext>
                  </a:extLst>
                </p:cNvPr>
                <p:cNvSpPr/>
                <p:nvPr/>
              </p:nvSpPr>
              <p:spPr>
                <a:xfrm>
                  <a:off x="9499101" y="654295"/>
                  <a:ext cx="129190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lowchart: Process 103">
                  <a:extLst>
                    <a:ext uri="{FF2B5EF4-FFF2-40B4-BE49-F238E27FC236}">
                      <a16:creationId xmlns:a16="http://schemas.microsoft.com/office/drawing/2014/main" id="{7376FBF1-3DB1-ED63-4B49-F3E08E70A3A1}"/>
                    </a:ext>
                  </a:extLst>
                </p:cNvPr>
                <p:cNvSpPr/>
                <p:nvPr/>
              </p:nvSpPr>
              <p:spPr>
                <a:xfrm>
                  <a:off x="9144741" y="119189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FC366FB-3D5E-0017-E71D-F95968066C74}"/>
                    </a:ext>
                  </a:extLst>
                </p:cNvPr>
                <p:cNvCxnSpPr>
                  <a:cxnSpLocks/>
                  <a:stCxn id="93" idx="2"/>
                  <a:endCxn id="104" idx="0"/>
                </p:cNvCxnSpPr>
                <p:nvPr/>
              </p:nvCxnSpPr>
              <p:spPr>
                <a:xfrm>
                  <a:off x="10145053" y="966037"/>
                  <a:ext cx="2" cy="22585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C0602D1-3BB6-8157-32B9-A1E0BEEC40D4}"/>
                    </a:ext>
                  </a:extLst>
                </p:cNvPr>
                <p:cNvCxnSpPr>
                  <a:cxnSpLocks/>
                  <a:stCxn id="104" idx="2"/>
                  <a:endCxn id="22" idx="0"/>
                </p:cNvCxnSpPr>
                <p:nvPr/>
              </p:nvCxnSpPr>
              <p:spPr>
                <a:xfrm>
                  <a:off x="10145055" y="1552618"/>
                  <a:ext cx="343" cy="326523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1" name="Picture 120" descr="A silver truck with a black roof&#10;&#10;Description automatically generated">
                <a:extLst>
                  <a:ext uri="{FF2B5EF4-FFF2-40B4-BE49-F238E27FC236}">
                    <a16:creationId xmlns:a16="http://schemas.microsoft.com/office/drawing/2014/main" id="{EF4B55BD-E740-6238-1981-90BD74588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99" y="4337004"/>
                <a:ext cx="2316395" cy="1791071"/>
              </a:xfrm>
              <a:prstGeom prst="rect">
                <a:avLst/>
              </a:prstGeom>
            </p:spPr>
          </p:pic>
          <p:sp>
            <p:nvSpPr>
              <p:cNvPr id="132" name="Flowchart: Process 131">
                <a:extLst>
                  <a:ext uri="{FF2B5EF4-FFF2-40B4-BE49-F238E27FC236}">
                    <a16:creationId xmlns:a16="http://schemas.microsoft.com/office/drawing/2014/main" id="{B702C134-C231-87FB-9508-3E4DC9F83E9D}"/>
                  </a:ext>
                </a:extLst>
              </p:cNvPr>
              <p:cNvSpPr/>
              <p:nvPr/>
            </p:nvSpPr>
            <p:spPr>
              <a:xfrm>
                <a:off x="2682445" y="4190988"/>
                <a:ext cx="2377907" cy="2070177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lowchart: Process 132">
                <a:extLst>
                  <a:ext uri="{FF2B5EF4-FFF2-40B4-BE49-F238E27FC236}">
                    <a16:creationId xmlns:a16="http://schemas.microsoft.com/office/drawing/2014/main" id="{81A19076-01F3-8D0F-D61A-1A99F3527204}"/>
                  </a:ext>
                </a:extLst>
              </p:cNvPr>
              <p:cNvSpPr/>
              <p:nvPr/>
            </p:nvSpPr>
            <p:spPr>
              <a:xfrm>
                <a:off x="8668594" y="596827"/>
                <a:ext cx="2673352" cy="3073333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2B6A10-6E93-C81B-110D-DB795A23EA9F}"/>
                  </a:ext>
                </a:extLst>
              </p:cNvPr>
              <p:cNvSpPr txBox="1"/>
              <p:nvPr/>
            </p:nvSpPr>
            <p:spPr>
              <a:xfrm>
                <a:off x="8749517" y="645556"/>
                <a:ext cx="2505839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Uplevel controller (MPC)</a:t>
                </a:r>
                <a:endParaRPr lang="sv-SE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45E11B-18CC-4975-B6AB-7825289BC287}"/>
                  </a:ext>
                </a:extLst>
              </p:cNvPr>
              <p:cNvSpPr txBox="1"/>
              <p:nvPr/>
            </p:nvSpPr>
            <p:spPr>
              <a:xfrm>
                <a:off x="8941230" y="5748406"/>
                <a:ext cx="2137027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Local controller (PID)</a:t>
                </a:r>
                <a:endParaRPr lang="sv-SE" dirty="0"/>
              </a:p>
            </p:txBody>
          </p:sp>
          <p:sp>
            <p:nvSpPr>
              <p:cNvPr id="148" name="Flowchart: Process 147">
                <a:extLst>
                  <a:ext uri="{FF2B5EF4-FFF2-40B4-BE49-F238E27FC236}">
                    <a16:creationId xmlns:a16="http://schemas.microsoft.com/office/drawing/2014/main" id="{395A7D5F-CD14-44FF-1EEE-3A3B32E29A1E}"/>
                  </a:ext>
                </a:extLst>
              </p:cNvPr>
              <p:cNvSpPr/>
              <p:nvPr/>
            </p:nvSpPr>
            <p:spPr>
              <a:xfrm>
                <a:off x="808859" y="5018417"/>
                <a:ext cx="1537878" cy="415334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Measurement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2DA95F2-59C7-EC1F-43CE-22C4968226D3}"/>
                  </a:ext>
                </a:extLst>
              </p:cNvPr>
              <p:cNvCxnSpPr>
                <a:cxnSpLocks/>
                <a:stCxn id="132" idx="1"/>
                <a:endCxn id="148" idx="3"/>
              </p:cNvCxnSpPr>
              <p:nvPr/>
            </p:nvCxnSpPr>
            <p:spPr>
              <a:xfrm flipH="1">
                <a:off x="2346737" y="5226077"/>
                <a:ext cx="335708" cy="7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7D541010-BBEA-BC43-3B0F-0CAFE911460F}"/>
                  </a:ext>
                </a:extLst>
              </p:cNvPr>
              <p:cNvCxnSpPr>
                <a:cxnSpLocks/>
                <a:stCxn id="148" idx="1"/>
                <a:endCxn id="20" idx="1"/>
              </p:cNvCxnSpPr>
              <p:nvPr/>
            </p:nvCxnSpPr>
            <p:spPr>
              <a:xfrm rot="10800000">
                <a:off x="770237" y="2763900"/>
                <a:ext cx="38623" cy="2462185"/>
              </a:xfrm>
              <a:prstGeom prst="bentConnector3">
                <a:avLst>
                  <a:gd name="adj1" fmla="val 69187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D68F0B96-2F66-DC69-0D74-D2F394FAF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58882" y="2158554"/>
                <a:ext cx="58367" cy="3067531"/>
              </a:xfrm>
              <a:prstGeom prst="bentConnector3">
                <a:avLst>
                  <a:gd name="adj1" fmla="val 4629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0540029-864B-BA11-78FA-861314DF2FD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5112606" y="4662498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E32AAB98-184A-0DF8-4998-57D4725C9D53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5112606" y="5375804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8EBF2175-6561-CD06-64DE-943F51CB3BFC}"/>
                  </a:ext>
                </a:extLst>
              </p:cNvPr>
              <p:cNvCxnSpPr>
                <a:cxnSpLocks/>
                <a:stCxn id="148" idx="1"/>
                <a:endCxn id="24" idx="1"/>
              </p:cNvCxnSpPr>
              <p:nvPr/>
            </p:nvCxnSpPr>
            <p:spPr>
              <a:xfrm rot="10800000">
                <a:off x="773003" y="1625332"/>
                <a:ext cx="35857" cy="3600753"/>
              </a:xfrm>
              <a:prstGeom prst="bentConnector3">
                <a:avLst>
                  <a:gd name="adj1" fmla="val 73753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DEFEEE-14BF-21F3-A675-9C30940902C1}"/>
                  </a:ext>
                </a:extLst>
              </p:cNvPr>
              <p:cNvSpPr txBox="1"/>
              <p:nvPr/>
            </p:nvSpPr>
            <p:spPr>
              <a:xfrm>
                <a:off x="7177369" y="4322118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Throttle/Brake</a:t>
                </a:r>
                <a:endParaRPr lang="sv-SE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6C87A1C-07B5-06FD-298A-6118526D1E64}"/>
                  </a:ext>
                </a:extLst>
              </p:cNvPr>
              <p:cNvSpPr txBox="1"/>
              <p:nvPr/>
            </p:nvSpPr>
            <p:spPr>
              <a:xfrm>
                <a:off x="7485163" y="5307910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Steering</a:t>
                </a:r>
                <a:endParaRPr lang="sv-SE" dirty="0"/>
              </a:p>
            </p:txBody>
          </p:sp>
        </p:grpSp>
        <p:sp>
          <p:nvSpPr>
            <p:cNvPr id="203" name="Flowchart: Process 202">
              <a:extLst>
                <a:ext uri="{FF2B5EF4-FFF2-40B4-BE49-F238E27FC236}">
                  <a16:creationId xmlns:a16="http://schemas.microsoft.com/office/drawing/2014/main" id="{B03D5684-B334-C193-05FD-27AD6A16021F}"/>
                </a:ext>
              </a:extLst>
            </p:cNvPr>
            <p:cNvSpPr/>
            <p:nvPr/>
          </p:nvSpPr>
          <p:spPr>
            <a:xfrm>
              <a:off x="5425582" y="4182606"/>
              <a:ext cx="1795892" cy="207017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2" name="Picture 201" descr="A graph of a function&#10;&#10;Description automatically generated">
              <a:extLst>
                <a:ext uri="{FF2B5EF4-FFF2-40B4-BE49-F238E27FC236}">
                  <a16:creationId xmlns:a16="http://schemas.microsoft.com/office/drawing/2014/main" id="{B358AAAD-EC21-3106-97BA-5241639C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272" y="4546216"/>
              <a:ext cx="1522094" cy="101854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0DB378-B91A-6852-9ECD-C19037FC1C00}"/>
                </a:ext>
              </a:extLst>
            </p:cNvPr>
            <p:cNvSpPr txBox="1"/>
            <p:nvPr/>
          </p:nvSpPr>
          <p:spPr>
            <a:xfrm>
              <a:off x="5425582" y="5888302"/>
              <a:ext cx="179336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Scaled by tanh(x)</a:t>
              </a:r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230191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C1B5382-878B-2D41-DB00-3E00A91BDA7A}"/>
              </a:ext>
            </a:extLst>
          </p:cNvPr>
          <p:cNvSpPr/>
          <p:nvPr/>
        </p:nvSpPr>
        <p:spPr>
          <a:xfrm>
            <a:off x="200223" y="247904"/>
            <a:ext cx="3692372" cy="31174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Process Model(Using LTV Model)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52E3E2-217E-C49E-CC24-7FFDA592C038}"/>
              </a:ext>
            </a:extLst>
          </p:cNvPr>
          <p:cNvGrpSpPr/>
          <p:nvPr/>
        </p:nvGrpSpPr>
        <p:grpSpPr>
          <a:xfrm>
            <a:off x="632739" y="1017674"/>
            <a:ext cx="3046794" cy="4706470"/>
            <a:chOff x="349275" y="670202"/>
            <a:chExt cx="3046794" cy="4706470"/>
          </a:xfrm>
        </p:grpSpPr>
        <p:pic>
          <p:nvPicPr>
            <p:cNvPr id="14" name="Picture 13" descr="A math equation with black text&#10;&#10;Description automatically generated">
              <a:extLst>
                <a:ext uri="{FF2B5EF4-FFF2-40B4-BE49-F238E27FC236}">
                  <a16:creationId xmlns:a16="http://schemas.microsoft.com/office/drawing/2014/main" id="{983DC10E-DE58-24A6-F2ED-9DCD323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32" y="2247308"/>
              <a:ext cx="1295581" cy="1305107"/>
            </a:xfrm>
            <a:prstGeom prst="rect">
              <a:avLst/>
            </a:prstGeom>
          </p:spPr>
        </p:pic>
        <p:pic>
          <p:nvPicPr>
            <p:cNvPr id="7" name="Picture 6" descr="A math equations and formulas">
              <a:extLst>
                <a:ext uri="{FF2B5EF4-FFF2-40B4-BE49-F238E27FC236}">
                  <a16:creationId xmlns:a16="http://schemas.microsoft.com/office/drawing/2014/main" id="{F6922951-21A6-30EC-85C7-DFBD493F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8"/>
            <a:stretch/>
          </p:blipFill>
          <p:spPr>
            <a:xfrm>
              <a:off x="524144" y="670202"/>
              <a:ext cx="2519676" cy="15182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22ACA6-2D82-006A-0ECB-8EDC02336BB6}"/>
                </a:ext>
              </a:extLst>
            </p:cNvPr>
            <p:cNvGrpSpPr/>
            <p:nvPr/>
          </p:nvGrpSpPr>
          <p:grpSpPr>
            <a:xfrm>
              <a:off x="358419" y="2518529"/>
              <a:ext cx="1076475" cy="1052174"/>
              <a:chOff x="5557762" y="2919341"/>
              <a:chExt cx="1076475" cy="1052174"/>
            </a:xfrm>
          </p:grpSpPr>
          <p:pic>
            <p:nvPicPr>
              <p:cNvPr id="9" name="Picture 8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10B6211-D550-3314-C160-D79AAB5B2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>
              <a:xfrm>
                <a:off x="5557762" y="2919341"/>
                <a:ext cx="1076475" cy="509659"/>
              </a:xfrm>
              <a:prstGeom prst="rect">
                <a:avLst/>
              </a:prstGeom>
            </p:spPr>
          </p:pic>
          <p:pic>
            <p:nvPicPr>
              <p:cNvPr id="10" name="Picture 9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0A401E3-A3EB-F6F0-0E33-4790A5D06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 t="45954"/>
              <a:stretch/>
            </p:blipFill>
            <p:spPr>
              <a:xfrm>
                <a:off x="5557762" y="3420611"/>
                <a:ext cx="989844" cy="550904"/>
              </a:xfrm>
              <a:prstGeom prst="rect">
                <a:avLst/>
              </a:prstGeom>
            </p:spPr>
          </p:pic>
        </p:grpSp>
        <p:pic>
          <p:nvPicPr>
            <p:cNvPr id="17" name="Picture 16" descr="A math equations on a white background&#10;&#10;Description automatically generated">
              <a:extLst>
                <a:ext uri="{FF2B5EF4-FFF2-40B4-BE49-F238E27FC236}">
                  <a16:creationId xmlns:a16="http://schemas.microsoft.com/office/drawing/2014/main" id="{45D01C9B-68F6-FD61-3315-9BCB7E1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b="55656"/>
            <a:stretch/>
          </p:blipFill>
          <p:spPr>
            <a:xfrm>
              <a:off x="358419" y="3711586"/>
              <a:ext cx="3037650" cy="406107"/>
            </a:xfrm>
            <a:prstGeom prst="rect">
              <a:avLst/>
            </a:prstGeom>
          </p:spPr>
        </p:pic>
        <p:pic>
          <p:nvPicPr>
            <p:cNvPr id="19" name="Picture 18" descr="A math equations on a white background">
              <a:extLst>
                <a:ext uri="{FF2B5EF4-FFF2-40B4-BE49-F238E27FC236}">
                  <a16:creationId xmlns:a16="http://schemas.microsoft.com/office/drawing/2014/main" id="{56812293-D320-990D-B16F-001F640D6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74715" r="711" b="3319"/>
            <a:stretch/>
          </p:blipFill>
          <p:spPr>
            <a:xfrm>
              <a:off x="349275" y="4167136"/>
              <a:ext cx="2139697" cy="201168"/>
            </a:xfrm>
            <a:prstGeom prst="rect">
              <a:avLst/>
            </a:prstGeom>
          </p:spPr>
        </p:pic>
        <p:pic>
          <p:nvPicPr>
            <p:cNvPr id="21" name="Picture 20" descr="A black and white text&#10;&#10;Description automatically generated">
              <a:extLst>
                <a:ext uri="{FF2B5EF4-FFF2-40B4-BE49-F238E27FC236}">
                  <a16:creationId xmlns:a16="http://schemas.microsoft.com/office/drawing/2014/main" id="{38B5F4E8-127C-190D-C5F4-91836373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9" y="4543277"/>
              <a:ext cx="1882152" cy="305121"/>
            </a:xfrm>
            <a:prstGeom prst="rect">
              <a:avLst/>
            </a:prstGeom>
          </p:spPr>
        </p:pic>
        <p:pic>
          <p:nvPicPr>
            <p:cNvPr id="25" name="Picture 24" descr="A close up of symbols&#10;&#10;Description automatically generated">
              <a:extLst>
                <a:ext uri="{FF2B5EF4-FFF2-40B4-BE49-F238E27FC236}">
                  <a16:creationId xmlns:a16="http://schemas.microsoft.com/office/drawing/2014/main" id="{8FAEFFC4-8AD5-D381-73FB-28132DEC9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71"/>
            <a:stretch/>
          </p:blipFill>
          <p:spPr>
            <a:xfrm>
              <a:off x="349275" y="5018012"/>
              <a:ext cx="2477762" cy="35866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580DF-2C68-799E-49D2-089B38195356}"/>
              </a:ext>
            </a:extLst>
          </p:cNvPr>
          <p:cNvCxnSpPr/>
          <p:nvPr/>
        </p:nvCxnSpPr>
        <p:spPr>
          <a:xfrm>
            <a:off x="4325112" y="244868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DA0A2-94F9-F6CF-9FC6-BDF69D2969AF}"/>
              </a:ext>
            </a:extLst>
          </p:cNvPr>
          <p:cNvCxnSpPr/>
          <p:nvPr/>
        </p:nvCxnSpPr>
        <p:spPr>
          <a:xfrm>
            <a:off x="8116824" y="238760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BEDD4D-5ECB-7A99-7ADB-7AB1A68BBF32}"/>
              </a:ext>
            </a:extLst>
          </p:cNvPr>
          <p:cNvGrpSpPr/>
          <p:nvPr/>
        </p:nvGrpSpPr>
        <p:grpSpPr>
          <a:xfrm>
            <a:off x="4418076" y="750824"/>
            <a:ext cx="3634740" cy="4071385"/>
            <a:chOff x="4418076" y="247904"/>
            <a:chExt cx="3634740" cy="4071385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DF1C256-FD8F-D305-57D3-9223D408B624}"/>
                </a:ext>
              </a:extLst>
            </p:cNvPr>
            <p:cNvSpPr/>
            <p:nvPr/>
          </p:nvSpPr>
          <p:spPr>
            <a:xfrm>
              <a:off x="4418076" y="1901979"/>
              <a:ext cx="3614929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Measurement Update(Kalman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C0C284D-BB0D-0D31-C281-38F63B1CBBF1}"/>
                </a:ext>
              </a:extLst>
            </p:cNvPr>
            <p:cNvSpPr/>
            <p:nvPr/>
          </p:nvSpPr>
          <p:spPr>
            <a:xfrm>
              <a:off x="4420942" y="247904"/>
              <a:ext cx="2932540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 Predict(Kalman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4189B87-F177-3A3E-843A-1DC674F2E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2" t="6040" r="6865" b="68552"/>
            <a:stretch/>
          </p:blipFill>
          <p:spPr>
            <a:xfrm>
              <a:off x="4900807" y="905444"/>
              <a:ext cx="2563852" cy="57607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14557C-B30D-D3EB-4DBA-70062A7DA668}"/>
                </a:ext>
              </a:extLst>
            </p:cNvPr>
            <p:cNvGrpSpPr/>
            <p:nvPr/>
          </p:nvGrpSpPr>
          <p:grpSpPr>
            <a:xfrm>
              <a:off x="4596275" y="2461731"/>
              <a:ext cx="3221955" cy="1043753"/>
              <a:chOff x="4644934" y="3717006"/>
              <a:chExt cx="3221955" cy="10437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E14B1F3-6830-63DF-95ED-899D5DE53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b="32255"/>
              <a:stretch/>
            </p:blipFill>
            <p:spPr>
              <a:xfrm>
                <a:off x="4644934" y="3717006"/>
                <a:ext cx="3124636" cy="40233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2B78049-D237-A894-2DA8-F94D3BC18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647" b="19198"/>
              <a:stretch/>
            </p:blipFill>
            <p:spPr>
              <a:xfrm>
                <a:off x="4714531" y="4059059"/>
                <a:ext cx="3124636" cy="32091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BD43200-F088-F359-A866-D6DAD9E9B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88"/>
              <a:stretch/>
            </p:blipFill>
            <p:spPr>
              <a:xfrm>
                <a:off x="4742253" y="4354652"/>
                <a:ext cx="3124636" cy="40610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69896A-46D6-19C1-E1E8-9B2FBD451EE8}"/>
                </a:ext>
              </a:extLst>
            </p:cNvPr>
            <p:cNvSpPr txBox="1"/>
            <p:nvPr/>
          </p:nvSpPr>
          <p:spPr>
            <a:xfrm>
              <a:off x="4500405" y="3762788"/>
              <a:ext cx="3552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is Identity  matrix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Stationary P is sued to calculate tighten bound</a:t>
              </a:r>
              <a:endParaRPr lang="sv-SE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2FC0965-5E1C-6C04-42C6-02C7F06CD3D6}"/>
                </a:ext>
              </a:extLst>
            </p:cNvPr>
            <p:cNvSpPr/>
            <p:nvPr/>
          </p:nvSpPr>
          <p:spPr>
            <a:xfrm>
              <a:off x="4491546" y="3796069"/>
              <a:ext cx="3477445" cy="52322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4" name="Picture 43" descr="A road with trees and a car on it">
            <a:extLst>
              <a:ext uri="{FF2B5EF4-FFF2-40B4-BE49-F238E27FC236}">
                <a16:creationId xmlns:a16="http://schemas.microsoft.com/office/drawing/2014/main" id="{3E076A29-A1D5-9AF3-E58B-33DF50A5E2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26"/>
          <a:stretch/>
        </p:blipFill>
        <p:spPr>
          <a:xfrm flipH="1">
            <a:off x="8761857" y="248092"/>
            <a:ext cx="2748608" cy="2748787"/>
          </a:xfrm>
          <a:prstGeom prst="rect">
            <a:avLst/>
          </a:prstGeom>
        </p:spPr>
      </p:pic>
      <p:pic>
        <p:nvPicPr>
          <p:cNvPr id="46" name="Picture 45" descr="A graph with a line and a red dot&#10;&#10;Description automatically generated">
            <a:extLst>
              <a:ext uri="{FF2B5EF4-FFF2-40B4-BE49-F238E27FC236}">
                <a16:creationId xmlns:a16="http://schemas.microsoft.com/office/drawing/2014/main" id="{8DFECB22-7AD3-AE1C-D049-4E5BF0728F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93" y="3078307"/>
            <a:ext cx="3522458" cy="3522458"/>
          </a:xfrm>
          <a:prstGeom prst="rect">
            <a:avLst/>
          </a:prstGeom>
        </p:spPr>
      </p:pic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453CDD87-51B2-7D3E-BD7F-D02C5AD8BD39}"/>
              </a:ext>
            </a:extLst>
          </p:cNvPr>
          <p:cNvSpPr/>
          <p:nvPr/>
        </p:nvSpPr>
        <p:spPr>
          <a:xfrm>
            <a:off x="4423392" y="266183"/>
            <a:ext cx="2343168" cy="311742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Extended Kalman filter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1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EAD8DB-985C-B650-A22C-49FD247F0C6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084254" y="1571514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5242BDB-75B8-AC7B-B5C7-EB76CCE2659D}"/>
              </a:ext>
            </a:extLst>
          </p:cNvPr>
          <p:cNvSpPr/>
          <p:nvPr/>
        </p:nvSpPr>
        <p:spPr>
          <a:xfrm>
            <a:off x="242518" y="27634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Controller Architecture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D076224F-0827-DF92-AFA7-502626345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407106" y="764500"/>
            <a:ext cx="4627748" cy="217420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E96131-C76A-7F81-F6B4-424E9E58AE7D}"/>
              </a:ext>
            </a:extLst>
          </p:cNvPr>
          <p:cNvSpPr/>
          <p:nvPr/>
        </p:nvSpPr>
        <p:spPr>
          <a:xfrm>
            <a:off x="6633848" y="341034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Left lane change controller</a:t>
            </a:r>
            <a:endParaRPr lang="sv-SE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7C3895-ABC9-44F8-51CA-4966A06C679A}"/>
              </a:ext>
            </a:extLst>
          </p:cNvPr>
          <p:cNvSpPr/>
          <p:nvPr/>
        </p:nvSpPr>
        <p:spPr>
          <a:xfrm>
            <a:off x="6633848" y="5530278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Right lane change controller</a:t>
            </a:r>
            <a:endParaRPr lang="sv-SE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04CC2C-8759-647D-6CD8-61D9A69BCC5C}"/>
              </a:ext>
            </a:extLst>
          </p:cNvPr>
          <p:cNvSpPr/>
          <p:nvPr/>
        </p:nvSpPr>
        <p:spPr>
          <a:xfrm>
            <a:off x="6633848" y="134444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15" name="Picture 14" descr="A drawing of a road with cars">
            <a:extLst>
              <a:ext uri="{FF2B5EF4-FFF2-40B4-BE49-F238E27FC236}">
                <a16:creationId xmlns:a16="http://schemas.microsoft.com/office/drawing/2014/main" id="{F165303B-A6B9-8DE1-8A0C-FB8253F74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8706045" y="802846"/>
            <a:ext cx="2847275" cy="1537337"/>
          </a:xfrm>
          <a:prstGeom prst="rect">
            <a:avLst/>
          </a:prstGeom>
        </p:spPr>
      </p:pic>
      <p:pic>
        <p:nvPicPr>
          <p:cNvPr id="16" name="Picture 15" descr="A drawing of a road with cars&#10;&#10;Description automatically generated">
            <a:extLst>
              <a:ext uri="{FF2B5EF4-FFF2-40B4-BE49-F238E27FC236}">
                <a16:creationId xmlns:a16="http://schemas.microsoft.com/office/drawing/2014/main" id="{110DDACC-35A0-020C-6A22-20AC1D9D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4" r="33639"/>
          <a:stretch/>
        </p:blipFill>
        <p:spPr>
          <a:xfrm>
            <a:off x="8706044" y="2814693"/>
            <a:ext cx="2847275" cy="1645442"/>
          </a:xfrm>
          <a:prstGeom prst="rect">
            <a:avLst/>
          </a:prstGeom>
        </p:spPr>
      </p:pic>
      <p:pic>
        <p:nvPicPr>
          <p:cNvPr id="17" name="Picture 16" descr="A drawing of a road with cars&#10;&#10;Description automatically generated">
            <a:extLst>
              <a:ext uri="{FF2B5EF4-FFF2-40B4-BE49-F238E27FC236}">
                <a16:creationId xmlns:a16="http://schemas.microsoft.com/office/drawing/2014/main" id="{405A4C6A-0CEE-20FA-BEAC-E590AF1AE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7"/>
          <a:stretch/>
        </p:blipFill>
        <p:spPr>
          <a:xfrm>
            <a:off x="8706044" y="4934645"/>
            <a:ext cx="2916938" cy="164540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69D6FF-E87F-3987-164C-A4B39706ED5A}"/>
              </a:ext>
            </a:extLst>
          </p:cNvPr>
          <p:cNvCxnSpPr>
            <a:cxnSpLocks/>
          </p:cNvCxnSpPr>
          <p:nvPr/>
        </p:nvCxnSpPr>
        <p:spPr>
          <a:xfrm>
            <a:off x="8084254" y="5757345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F7674E-D281-A983-7F9D-1A54FEDB42C9}"/>
              </a:ext>
            </a:extLst>
          </p:cNvPr>
          <p:cNvCxnSpPr>
            <a:cxnSpLocks/>
          </p:cNvCxnSpPr>
          <p:nvPr/>
        </p:nvCxnSpPr>
        <p:spPr>
          <a:xfrm>
            <a:off x="8084254" y="3639856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E44E8159-4B11-E4CA-844D-3A20F6BDCFC8}"/>
              </a:ext>
            </a:extLst>
          </p:cNvPr>
          <p:cNvSpPr/>
          <p:nvPr/>
        </p:nvSpPr>
        <p:spPr>
          <a:xfrm>
            <a:off x="6590733" y="757127"/>
            <a:ext cx="4962585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0C1D3A37-8E44-4CCE-7E2A-D5326946CBD6}"/>
              </a:ext>
            </a:extLst>
          </p:cNvPr>
          <p:cNvSpPr/>
          <p:nvPr/>
        </p:nvSpPr>
        <p:spPr>
          <a:xfrm>
            <a:off x="407106" y="5327739"/>
            <a:ext cx="5402826" cy="112118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 highway autopilot uses a trajectory planner and three predictive controllers for trailing and lane changes, employing vehicle prediction to optimize trajectories via a Decision Master.</a:t>
            </a:r>
            <a:endParaRPr lang="sv-SE" sz="1600" dirty="0"/>
          </a:p>
        </p:txBody>
      </p:sp>
      <p:pic>
        <p:nvPicPr>
          <p:cNvPr id="36" name="Picture 3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97F908C9-3644-C267-D678-16569F1D7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06" y="3200550"/>
            <a:ext cx="5401474" cy="195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6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222882-329A-ADF8-E364-337C2E698CF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948629" y="1610487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56CF78-2B74-43AF-A32A-CA2944FEDC5E}"/>
              </a:ext>
            </a:extLst>
          </p:cNvPr>
          <p:cNvSpPr/>
          <p:nvPr/>
        </p:nvSpPr>
        <p:spPr>
          <a:xfrm>
            <a:off x="498223" y="1383419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7" name="Picture 6" descr="A drawing of a road with cars">
            <a:extLst>
              <a:ext uri="{FF2B5EF4-FFF2-40B4-BE49-F238E27FC236}">
                <a16:creationId xmlns:a16="http://schemas.microsoft.com/office/drawing/2014/main" id="{77E36879-C06F-DB6A-AFD9-80EFC8C5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2570420" y="841819"/>
            <a:ext cx="2847275" cy="1537337"/>
          </a:xfrm>
          <a:prstGeom prst="rect">
            <a:avLst/>
          </a:prstGeom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65A9354A-B7FE-6942-A982-12457B6DBBA7}"/>
              </a:ext>
            </a:extLst>
          </p:cNvPr>
          <p:cNvSpPr/>
          <p:nvPr/>
        </p:nvSpPr>
        <p:spPr>
          <a:xfrm>
            <a:off x="455108" y="796098"/>
            <a:ext cx="4962585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12" descr="A aerial view of a road and buildings&#10;&#10;Description automatically generated">
            <a:extLst>
              <a:ext uri="{FF2B5EF4-FFF2-40B4-BE49-F238E27FC236}">
                <a16:creationId xmlns:a16="http://schemas.microsoft.com/office/drawing/2014/main" id="{05D9C424-A66D-CE50-B446-D4B3A629B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55067" r="49075" b="30810"/>
          <a:stretch/>
        </p:blipFill>
        <p:spPr>
          <a:xfrm>
            <a:off x="455108" y="2478017"/>
            <a:ext cx="4962585" cy="779424"/>
          </a:xfrm>
          <a:prstGeom prst="rect">
            <a:avLst/>
          </a:prstGeom>
        </p:spPr>
      </p:pic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4EF0E0F-D1A4-564F-EA18-41902A304DB6}"/>
              </a:ext>
            </a:extLst>
          </p:cNvPr>
          <p:cNvSpPr/>
          <p:nvPr/>
        </p:nvSpPr>
        <p:spPr>
          <a:xfrm>
            <a:off x="452503" y="2745119"/>
            <a:ext cx="4965190" cy="256032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6" name="Picture 1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590CAA0-3344-9272-C3A4-3B9831D7DF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/>
          <a:stretch/>
        </p:blipFill>
        <p:spPr>
          <a:xfrm>
            <a:off x="6049109" y="748919"/>
            <a:ext cx="5664830" cy="2914543"/>
          </a:xfrm>
          <a:prstGeom prst="rect">
            <a:avLst/>
          </a:prstGeom>
        </p:spPr>
      </p:pic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71A61F27-3539-91EF-2510-F276DE3DACE1}"/>
              </a:ext>
            </a:extLst>
          </p:cNvPr>
          <p:cNvSpPr/>
          <p:nvPr/>
        </p:nvSpPr>
        <p:spPr>
          <a:xfrm>
            <a:off x="6307750" y="417927"/>
            <a:ext cx="4251164" cy="31174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Tightened Bound with time (example)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1" name="Picture 20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02FAEA62-6C78-EA25-E7C8-0AC1C4768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8" y="3257441"/>
            <a:ext cx="2665718" cy="1530604"/>
          </a:xfrm>
          <a:prstGeom prst="rect">
            <a:avLst/>
          </a:prstGeom>
        </p:spPr>
      </p:pic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BA342F43-12F5-7207-7B09-180A8D0E5A02}"/>
              </a:ext>
            </a:extLst>
          </p:cNvPr>
          <p:cNvSpPr/>
          <p:nvPr/>
        </p:nvSpPr>
        <p:spPr>
          <a:xfrm>
            <a:off x="462127" y="3442037"/>
            <a:ext cx="2665718" cy="1346007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79178085-81F5-E91A-A37D-F32C845104EE}"/>
              </a:ext>
            </a:extLst>
          </p:cNvPr>
          <p:cNvSpPr/>
          <p:nvPr/>
        </p:nvSpPr>
        <p:spPr>
          <a:xfrm>
            <a:off x="1899339" y="3698327"/>
            <a:ext cx="1238131" cy="574308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 Constraints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1F7E11A5-A8A8-05EA-2ED8-8C7AEF063A68}"/>
              </a:ext>
            </a:extLst>
          </p:cNvPr>
          <p:cNvSpPr/>
          <p:nvPr/>
        </p:nvSpPr>
        <p:spPr>
          <a:xfrm>
            <a:off x="462127" y="4984836"/>
            <a:ext cx="4962585" cy="159679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550" b="0" i="0" dirty="0">
                <a:solidFill>
                  <a:srgbClr val="0D0D0D"/>
                </a:solidFill>
                <a:effectLst/>
                <a:latin typeface="Söhne"/>
              </a:rPr>
              <a:t>As time progresses</a:t>
            </a:r>
            <a:r>
              <a:rPr lang="en-US" sz="1550" b="0" i="0" dirty="0">
                <a:solidFill>
                  <a:srgbClr val="0D0D0D"/>
                </a:solidFill>
                <a:effectLst/>
                <a:latin typeface="Söhne"/>
              </a:rPr>
              <a:t>, the constraints are increasingly tightened to mitigate noise effects (uncertainties between model and real vehicle). However,  this is also more likely to lead to infeasible problem!  </a:t>
            </a:r>
            <a:r>
              <a:rPr lang="sv-SE" sz="1550" b="0" i="0" dirty="0">
                <a:solidFill>
                  <a:srgbClr val="0D0D0D"/>
                </a:solidFill>
                <a:effectLst/>
                <a:latin typeface="Söhne"/>
              </a:rPr>
              <a:t>Incorporating slack variables </a:t>
            </a:r>
            <a:r>
              <a:rPr lang="en-US" sz="1550" dirty="0">
                <a:solidFill>
                  <a:srgbClr val="0D0D0D"/>
                </a:solidFill>
                <a:latin typeface="Söhne"/>
              </a:rPr>
              <a:t>is necessary,  but a high penalty needs to be given in the cost function.</a:t>
            </a:r>
            <a:endParaRPr lang="sv-SE" sz="1550" dirty="0"/>
          </a:p>
        </p:txBody>
      </p:sp>
      <p:pic>
        <p:nvPicPr>
          <p:cNvPr id="25" name="Picture 24" descr="A road with cars and trees&#10;&#10;Description automatically generated">
            <a:extLst>
              <a:ext uri="{FF2B5EF4-FFF2-40B4-BE49-F238E27FC236}">
                <a16:creationId xmlns:a16="http://schemas.microsoft.com/office/drawing/2014/main" id="{458B51CD-46F7-E5C6-C80E-57F9CDF30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50" y="3698327"/>
            <a:ext cx="5329187" cy="2883301"/>
          </a:xfrm>
          <a:prstGeom prst="rect">
            <a:avLst/>
          </a:prstGeom>
        </p:spPr>
      </p:pic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CCB65720-DF50-011D-B649-E0149AE02DD7}"/>
              </a:ext>
            </a:extLst>
          </p:cNvPr>
          <p:cNvSpPr/>
          <p:nvPr/>
        </p:nvSpPr>
        <p:spPr>
          <a:xfrm>
            <a:off x="444838" y="398677"/>
            <a:ext cx="2683007" cy="31174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Adaptive Cruise Control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0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56B6A92-0DCC-FBEE-0974-A0494D91E6E6}"/>
              </a:ext>
            </a:extLst>
          </p:cNvPr>
          <p:cNvGrpSpPr/>
          <p:nvPr/>
        </p:nvGrpSpPr>
        <p:grpSpPr>
          <a:xfrm>
            <a:off x="6219593" y="1139401"/>
            <a:ext cx="5655001" cy="4972981"/>
            <a:chOff x="6219593" y="1572534"/>
            <a:chExt cx="5655001" cy="49729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506526-861F-A053-1393-FC82D4189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26"/>
            <a:stretch/>
          </p:blipFill>
          <p:spPr>
            <a:xfrm>
              <a:off x="6426469" y="1572534"/>
              <a:ext cx="5419024" cy="433079"/>
            </a:xfrm>
            <a:prstGeom prst="rect">
              <a:avLst/>
            </a:prstGeom>
          </p:spPr>
        </p:pic>
        <p:pic>
          <p:nvPicPr>
            <p:cNvPr id="19" name="Picture 18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26D3CAD6-294A-052B-CC32-A28C179E9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593" y="2015239"/>
              <a:ext cx="5655001" cy="453027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08007-3395-728A-3A55-B3F970F3E06A}"/>
              </a:ext>
            </a:extLst>
          </p:cNvPr>
          <p:cNvGrpSpPr/>
          <p:nvPr/>
        </p:nvGrpSpPr>
        <p:grpSpPr>
          <a:xfrm>
            <a:off x="110531" y="1139402"/>
            <a:ext cx="5655002" cy="4972980"/>
            <a:chOff x="110531" y="1572535"/>
            <a:chExt cx="5655002" cy="49729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421023-CFCA-DF1B-27BE-68E7FF057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1"/>
            <a:stretch/>
          </p:blipFill>
          <p:spPr>
            <a:xfrm>
              <a:off x="346509" y="1572535"/>
              <a:ext cx="5419024" cy="433079"/>
            </a:xfrm>
            <a:prstGeom prst="rect">
              <a:avLst/>
            </a:prstGeom>
          </p:spPr>
        </p:pic>
        <p:pic>
          <p:nvPicPr>
            <p:cNvPr id="21" name="Picture 20" descr="A group of graphs showing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F8DFC8B2-EFD7-D1D2-CCF4-E47D20423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31" y="2005614"/>
              <a:ext cx="5655002" cy="4539901"/>
            </a:xfrm>
            <a:prstGeom prst="rect">
              <a:avLst/>
            </a:prstGeom>
          </p:spPr>
        </p:pic>
      </p:grp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724626E6-A57F-AEAC-D919-5BE88AB133BF}"/>
              </a:ext>
            </a:extLst>
          </p:cNvPr>
          <p:cNvSpPr/>
          <p:nvPr/>
        </p:nvSpPr>
        <p:spPr>
          <a:xfrm>
            <a:off x="346509" y="545399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without EKF in trailing scenario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3260CCBE-1D9B-4937-E0FD-C96353C8D14D}"/>
              </a:ext>
            </a:extLst>
          </p:cNvPr>
          <p:cNvSpPr/>
          <p:nvPr/>
        </p:nvSpPr>
        <p:spPr>
          <a:xfrm>
            <a:off x="6513097" y="596095"/>
            <a:ext cx="3458676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with EKF in trailing scenario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97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200</Words>
  <Application>Microsoft Office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Qun</dc:creator>
  <cp:lastModifiedBy>Zhang Qun</cp:lastModifiedBy>
  <cp:revision>3</cp:revision>
  <dcterms:created xsi:type="dcterms:W3CDTF">2024-02-26T09:05:45Z</dcterms:created>
  <dcterms:modified xsi:type="dcterms:W3CDTF">2024-02-26T15:19:15Z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2024-02-26T14:37:52Z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c3e4afe6-d850-4340-95f4-b5bab2a44f81</vt:lpwstr>
  </property>
  <property fmtid="{D5CDD505-2E9C-101B-9397-08002B2CF9AE}" pid="8" name="MSIP_Label_bd2ff15f-6ce8-47f3-93ce-f81f88196d24_ContentBits">
    <vt:lpwstr>0</vt:lpwstr>
  </property>
</Properties>
</file>